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K Grotesk Bold" panose="020B0604020202020204" charset="0"/>
      <p:regular r:id="rId19"/>
    </p:embeddedFont>
    <p:embeddedFont>
      <p:font typeface="HK Grotesk Light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914912">
            <a:off x="-744060" y="1949651"/>
            <a:ext cx="21356206" cy="687446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13029637" cy="4325811"/>
            <a:chOff x="0" y="0"/>
            <a:chExt cx="17372850" cy="5767748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0"/>
              <a:ext cx="17372850" cy="45748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286"/>
                </a:lnSpc>
              </a:pPr>
              <a:r>
                <a:rPr lang="en-US" sz="11969" spc="-359">
                  <a:solidFill>
                    <a:srgbClr val="FFFFFF"/>
                  </a:solidFill>
                  <a:latin typeface="HK Grotesk Bold"/>
                </a:rPr>
                <a:t>Audio Aplifier with</a:t>
              </a:r>
            </a:p>
            <a:p>
              <a:pPr>
                <a:lnSpc>
                  <a:spcPts val="13286"/>
                </a:lnSpc>
              </a:pPr>
              <a:r>
                <a:rPr lang="en-US" sz="11969" spc="-359">
                  <a:solidFill>
                    <a:srgbClr val="FFFFFF"/>
                  </a:solidFill>
                  <a:latin typeface="HK Grotesk Bold"/>
                </a:rPr>
                <a:t>LM386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199848"/>
              <a:ext cx="9743782" cy="56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70"/>
                </a:lnSpc>
              </a:pPr>
              <a:r>
                <a:rPr lang="en-US" sz="2946">
                  <a:solidFill>
                    <a:srgbClr val="57FFDC"/>
                  </a:solidFill>
                  <a:latin typeface="HK Grotesk Light"/>
                </a:rPr>
                <a:t>AUDIO AMPLIFIER PROJECT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30652" y="7061766"/>
            <a:ext cx="1928648" cy="2074442"/>
            <a:chOff x="0" y="0"/>
            <a:chExt cx="2571531" cy="2765923"/>
          </a:xfrm>
        </p:grpSpPr>
        <p:sp>
          <p:nvSpPr>
            <p:cNvPr id="7" name="AutoShape 7"/>
            <p:cNvSpPr/>
            <p:nvPr/>
          </p:nvSpPr>
          <p:spPr>
            <a:xfrm>
              <a:off x="2508031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310295"/>
              <a:ext cx="2571531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957431">
            <a:off x="4969801" y="3598310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4671" y="423094"/>
            <a:ext cx="16847004" cy="2304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879"/>
              </a:lnSpc>
            </a:pPr>
            <a:r>
              <a:rPr lang="en-US" sz="7999" spc="-239" dirty="0">
                <a:solidFill>
                  <a:srgbClr val="FFFFFF"/>
                </a:solidFill>
                <a:latin typeface="HK Grotesk Bold"/>
              </a:rPr>
              <a:t>How the audio amplifier Circuit works ?</a:t>
            </a:r>
          </a:p>
          <a:p>
            <a:pPr algn="r">
              <a:lnSpc>
                <a:spcPts val="8880"/>
              </a:lnSpc>
            </a:pPr>
            <a:endParaRPr lang="en-US" sz="7999" spc="-239" dirty="0">
              <a:solidFill>
                <a:srgbClr val="FFFFFF"/>
              </a:solidFill>
              <a:latin typeface="HK Grotesk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5" name="AutoShape 5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10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27627" y="2250804"/>
            <a:ext cx="8558892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4"/>
              </a:lnSpc>
              <a:spcBef>
                <a:spcPct val="0"/>
              </a:spcBef>
            </a:pPr>
            <a:r>
              <a:rPr lang="en-US" sz="3499">
                <a:solidFill>
                  <a:srgbClr val="57FFDC"/>
                </a:solidFill>
                <a:latin typeface="HK Grotesk Bold Bold"/>
              </a:rPr>
              <a:t>1) IC LM386 CONSISTS OF 8 PINS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3657" y="3300681"/>
            <a:ext cx="13364762" cy="150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3"/>
              </a:lnSpc>
              <a:spcBef>
                <a:spcPct val="0"/>
              </a:spcBef>
            </a:pPr>
            <a:r>
              <a:rPr lang="en-US" sz="3543">
                <a:solidFill>
                  <a:srgbClr val="57FFDC"/>
                </a:solidFill>
                <a:latin typeface="HK Grotesk Bold Bold"/>
              </a:rPr>
              <a:t>2)  IC LM386 CONSISTS OF A NETWORK OF TRANSISTORS, WHICH IN TURN AMPLIFY THE INPUT SIGNAL FROM INPUT NO. 3 TO OUTPUT NO. 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674" y="5370011"/>
            <a:ext cx="11622014" cy="146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4"/>
              </a:lnSpc>
              <a:spcBef>
                <a:spcPct val="0"/>
              </a:spcBef>
            </a:pPr>
            <a:r>
              <a:rPr lang="en-US" sz="3499">
                <a:solidFill>
                  <a:srgbClr val="57FFDC"/>
                </a:solidFill>
                <a:latin typeface="HK Grotesk Bold Bold"/>
              </a:rPr>
              <a:t>3) A 10 MICROFARAD CAPACITOR IS PLACED ON TERMINALS IC 1 AND 8 TO AMPLIFY THE SOUND 200 TIMES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510070" y="7743877"/>
            <a:ext cx="10550590" cy="98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4"/>
              </a:lnSpc>
              <a:spcBef>
                <a:spcPct val="0"/>
              </a:spcBef>
            </a:pPr>
            <a:r>
              <a:rPr lang="en-US" sz="3499">
                <a:solidFill>
                  <a:srgbClr val="57FFDC"/>
                </a:solidFill>
                <a:latin typeface="HK Grotesk Bold Bold"/>
              </a:rPr>
              <a:t>4) WITHOUT 10UF CAPACITOR SOUND IS AMPLIFYING ONLY 20 TIMES.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4960" y="7183858"/>
            <a:ext cx="616957" cy="2074442"/>
            <a:chOff x="0" y="0"/>
            <a:chExt cx="822610" cy="2765923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09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3228" y="846563"/>
            <a:ext cx="17361544" cy="1081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799">
                <a:solidFill>
                  <a:srgbClr val="57FFDC"/>
                </a:solidFill>
                <a:latin typeface="HK Grotesk Bold Bold"/>
              </a:rPr>
              <a:t>5) 100 NANO FARAD CAPACITOR IS USING FOR FILTERING THE INPUT SIGNAL FROM NOISE.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79807" y="2537821"/>
            <a:ext cx="15901412" cy="1081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799">
                <a:solidFill>
                  <a:srgbClr val="57FFDC"/>
                </a:solidFill>
                <a:latin typeface="HK Grotesk Bold Bold"/>
              </a:rPr>
              <a:t>6)  WHEN WE READ THE DATA SHEET, WE WILL KNOW WHY WE CHOSEN THESE VALUES.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5576" y="4210030"/>
            <a:ext cx="14573994" cy="54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799">
                <a:solidFill>
                  <a:srgbClr val="57FFDC"/>
                </a:solidFill>
                <a:latin typeface="HK Grotesk Bold Bold"/>
              </a:rPr>
              <a:t>7)  PIN NO 2 IS A -VE INPUT PIN AND PIN NO 3 IS A +VE INPUT PIN.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7781" y="5348838"/>
            <a:ext cx="6708913" cy="54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799">
                <a:solidFill>
                  <a:srgbClr val="57FFDC"/>
                </a:solidFill>
                <a:latin typeface="HK Grotesk Bold Bold"/>
              </a:rPr>
              <a:t>8)  PIN NO 5 IS OUTPUT PIN.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5576" y="6487647"/>
            <a:ext cx="7287369" cy="54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799">
                <a:solidFill>
                  <a:srgbClr val="57FFDC"/>
                </a:solidFill>
                <a:latin typeface="HK Grotesk Bold Bold"/>
              </a:rPr>
              <a:t>9)  PIN NO 6 IS A SUPPLYING PIN.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31817" flipH="1">
            <a:off x="-1569313" y="5562923"/>
            <a:ext cx="21853999" cy="73907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228806" flipV="1">
            <a:off x="5254514" y="3980104"/>
            <a:ext cx="21356206" cy="687446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12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5670" y="1255237"/>
            <a:ext cx="9259044" cy="52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6"/>
              </a:lnSpc>
              <a:spcBef>
                <a:spcPct val="0"/>
              </a:spcBef>
            </a:pPr>
            <a:r>
              <a:rPr lang="en-US" sz="3699">
                <a:solidFill>
                  <a:srgbClr val="57FFDC"/>
                </a:solidFill>
                <a:latin typeface="HK Grotesk Bold Bold"/>
              </a:rPr>
              <a:t>10)  PIN NO 4 IS CONNECTED TO GROUND.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395021" y="2784877"/>
            <a:ext cx="13170389" cy="1081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799">
                <a:solidFill>
                  <a:srgbClr val="57FFDC"/>
                </a:solidFill>
                <a:latin typeface="HK Grotesk Bold Bold"/>
              </a:rPr>
              <a:t>11)  33UF CAPACITOR IS USING FOR FILTERING THE SOUND.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921717" y="4446190"/>
            <a:ext cx="16550084" cy="104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6"/>
              </a:lnSpc>
              <a:spcBef>
                <a:spcPct val="0"/>
              </a:spcBef>
            </a:pPr>
            <a:r>
              <a:rPr lang="en-US" sz="3699">
                <a:solidFill>
                  <a:srgbClr val="57FFDC"/>
                </a:solidFill>
                <a:latin typeface="HK Grotesk Bold Bold"/>
              </a:rPr>
              <a:t>12)50NF CAPACITOR AND 10R RESISTOR USING TO DAMPEN THE VIBRATIONS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602456" y="5830444"/>
            <a:ext cx="14375302" cy="104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6"/>
              </a:lnSpc>
              <a:spcBef>
                <a:spcPct val="0"/>
              </a:spcBef>
            </a:pPr>
            <a:r>
              <a:rPr lang="en-US" sz="3699">
                <a:solidFill>
                  <a:srgbClr val="57FFDC"/>
                </a:solidFill>
                <a:latin typeface="HK Grotesk Bold Bold"/>
              </a:rPr>
              <a:t>13)470UF CAPACITOR USED FOR FILTERING THE OUTPUT SIGNAL.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7367" y="358190"/>
            <a:ext cx="8349316" cy="6359653"/>
            <a:chOff x="0" y="0"/>
            <a:chExt cx="11132421" cy="8479538"/>
          </a:xfrm>
        </p:grpSpPr>
        <p:sp>
          <p:nvSpPr>
            <p:cNvPr id="3" name="TextBox 3"/>
            <p:cNvSpPr txBox="1"/>
            <p:nvPr/>
          </p:nvSpPr>
          <p:spPr>
            <a:xfrm>
              <a:off x="0" y="47625"/>
              <a:ext cx="11132421" cy="2437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04"/>
                </a:lnSpc>
              </a:pPr>
              <a:r>
                <a:rPr lang="en-US" sz="6400" spc="-192">
                  <a:solidFill>
                    <a:srgbClr val="FFFFFF"/>
                  </a:solidFill>
                  <a:cs typeface="HK Grotesk Bold"/>
                </a:rPr>
                <a:t>عمل الطلاب: </a:t>
              </a:r>
            </a:p>
            <a:p>
              <a:pPr>
                <a:lnSpc>
                  <a:spcPts val="7104"/>
                </a:lnSpc>
              </a:pPr>
              <a:endParaRPr lang="en-US" sz="6400" spc="-192">
                <a:solidFill>
                  <a:srgbClr val="FFFFFF"/>
                </a:solidFill>
                <a:cs typeface="HK Grotesk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945513"/>
              <a:ext cx="9268240" cy="553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49"/>
                </a:lnSpc>
              </a:pPr>
              <a:r>
                <a:rPr lang="en-US" sz="4499" spc="-89">
                  <a:solidFill>
                    <a:srgbClr val="FFFFFF"/>
                  </a:solidFill>
                  <a:latin typeface="HK Grotesk Light"/>
                </a:rPr>
                <a:t>-     على عبدالمنعم على ابراهيم</a:t>
              </a:r>
            </a:p>
            <a:p>
              <a:pPr>
                <a:lnSpc>
                  <a:spcPts val="5849"/>
                </a:lnSpc>
              </a:pPr>
              <a:r>
                <a:rPr lang="en-US" sz="4499" spc="-89">
                  <a:solidFill>
                    <a:srgbClr val="FFFFFF"/>
                  </a:solidFill>
                  <a:latin typeface="HK Grotesk Light"/>
                </a:rPr>
                <a:t>-     احمد زكريا عبدالعال يوسف </a:t>
              </a:r>
            </a:p>
            <a:p>
              <a:pPr>
                <a:lnSpc>
                  <a:spcPts val="5849"/>
                </a:lnSpc>
              </a:pPr>
              <a:r>
                <a:rPr lang="en-US" sz="4499" spc="-89">
                  <a:solidFill>
                    <a:srgbClr val="FFFFFF"/>
                  </a:solidFill>
                  <a:latin typeface="HK Grotesk Light"/>
                </a:rPr>
                <a:t>-     رحمه احمد يوسف امين</a:t>
              </a:r>
            </a:p>
            <a:p>
              <a:pPr>
                <a:lnSpc>
                  <a:spcPts val="5849"/>
                </a:lnSpc>
              </a:pPr>
              <a:r>
                <a:rPr lang="en-US" sz="4499" spc="-89">
                  <a:solidFill>
                    <a:srgbClr val="FFFFFF"/>
                  </a:solidFill>
                  <a:latin typeface="HK Grotesk Light"/>
                </a:rPr>
                <a:t>-     ايثار عدنان ابراهيم البليدي</a:t>
              </a:r>
            </a:p>
            <a:p>
              <a:pPr>
                <a:lnSpc>
                  <a:spcPts val="5849"/>
                </a:lnSpc>
              </a:pPr>
              <a:r>
                <a:rPr lang="en-US" sz="4499" spc="-89">
                  <a:solidFill>
                    <a:srgbClr val="FFFFFF"/>
                  </a:solidFill>
                  <a:latin typeface="HK Grotesk Light"/>
                </a:rPr>
                <a:t>-     اسراء مجدي محمد نجيب</a:t>
              </a:r>
            </a:p>
            <a:p>
              <a:pPr>
                <a:lnSpc>
                  <a:spcPts val="3900"/>
                </a:lnSpc>
              </a:pPr>
              <a:endParaRPr lang="en-US" sz="4499" spc="-89">
                <a:solidFill>
                  <a:srgbClr val="FFFFFF"/>
                </a:solidFill>
                <a:latin typeface="HK Grotesk Light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8806" flipV="1">
            <a:off x="3527515" y="2679825"/>
            <a:ext cx="21356206" cy="687446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7" name="AutoShape 7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13</a:t>
              </a:r>
            </a:p>
          </p:txBody>
        </p:sp>
      </p:grpSp>
      <p:pic>
        <p:nvPicPr>
          <p:cNvPr id="9" name="سلامو عليكو كريم عبد العزيز">
            <a:hlinkClick r:id="" action="ppaction://media"/>
            <a:extLst>
              <a:ext uri="{FF2B5EF4-FFF2-40B4-BE49-F238E27FC236}">
                <a16:creationId xmlns:a16="http://schemas.microsoft.com/office/drawing/2014/main" id="{5AC668E9-FA07-C020-287E-02B7C37C5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96400" y="1181100"/>
            <a:ext cx="6096000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401603">
            <a:off x="5328173" y="-816435"/>
            <a:ext cx="18528255" cy="564297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066341" y="1346253"/>
            <a:ext cx="7202484" cy="7220470"/>
            <a:chOff x="0" y="0"/>
            <a:chExt cx="5594350" cy="5608320"/>
          </a:xfrm>
        </p:grpSpPr>
        <p:sp>
          <p:nvSpPr>
            <p:cNvPr id="4" name="Freeform 4"/>
            <p:cNvSpPr/>
            <p:nvPr/>
          </p:nvSpPr>
          <p:spPr>
            <a:xfrm>
              <a:off x="-80010" y="-191771"/>
              <a:ext cx="6264910" cy="5977891"/>
            </a:xfrm>
            <a:custGeom>
              <a:avLst/>
              <a:gdLst/>
              <a:ahLst/>
              <a:cxnLst/>
              <a:rect l="l" t="t" r="r" b="b"/>
              <a:pathLst>
                <a:path w="6264910" h="5977891">
                  <a:moveTo>
                    <a:pt x="3576320" y="342901"/>
                  </a:moveTo>
                  <a:cubicBezTo>
                    <a:pt x="4768850" y="509271"/>
                    <a:pt x="6264910" y="971551"/>
                    <a:pt x="5435600" y="3060701"/>
                  </a:cubicBezTo>
                  <a:cubicBezTo>
                    <a:pt x="4606290" y="5149851"/>
                    <a:pt x="2889250" y="5520691"/>
                    <a:pt x="2059940" y="5749291"/>
                  </a:cubicBezTo>
                  <a:cubicBezTo>
                    <a:pt x="1230630" y="5977891"/>
                    <a:pt x="256540" y="5434331"/>
                    <a:pt x="600710" y="4203701"/>
                  </a:cubicBezTo>
                  <a:cubicBezTo>
                    <a:pt x="901700" y="3126740"/>
                    <a:pt x="0" y="1772921"/>
                    <a:pt x="86360" y="886460"/>
                  </a:cubicBezTo>
                  <a:cubicBezTo>
                    <a:pt x="172720" y="0"/>
                    <a:pt x="2145030" y="142240"/>
                    <a:pt x="3576320" y="342900"/>
                  </a:cubicBezTo>
                  <a:close/>
                </a:path>
              </a:pathLst>
            </a:custGeom>
            <a:blipFill>
              <a:blip r:embed="rId4"/>
              <a:stretch>
                <a:fillRect l="-119" r="-119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322248" y="1028700"/>
            <a:ext cx="9028116" cy="2434651"/>
            <a:chOff x="0" y="0"/>
            <a:chExt cx="12037488" cy="3246201"/>
          </a:xfrm>
        </p:grpSpPr>
        <p:sp>
          <p:nvSpPr>
            <p:cNvPr id="6" name="TextBox 6"/>
            <p:cNvSpPr txBox="1"/>
            <p:nvPr/>
          </p:nvSpPr>
          <p:spPr>
            <a:xfrm>
              <a:off x="0" y="47625"/>
              <a:ext cx="12037488" cy="2410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77"/>
                </a:lnSpc>
              </a:pPr>
              <a:r>
                <a:rPr lang="en-US" sz="6286" spc="-188">
                  <a:solidFill>
                    <a:srgbClr val="FFFFFF"/>
                  </a:solidFill>
                  <a:latin typeface="HK Grotesk Bold"/>
                </a:rPr>
                <a:t> Components for Project :</a:t>
              </a:r>
            </a:p>
            <a:p>
              <a:pPr>
                <a:lnSpc>
                  <a:spcPts val="6977"/>
                </a:lnSpc>
              </a:pPr>
              <a:endParaRPr lang="en-US" sz="6286" spc="-188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665280"/>
              <a:ext cx="10271738" cy="580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1917" y="2108389"/>
            <a:ext cx="8061768" cy="10022508"/>
            <a:chOff x="0" y="0"/>
            <a:chExt cx="10749024" cy="13363344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10749024" cy="9547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7"/>
                </a:lnSpc>
              </a:pPr>
              <a:r>
                <a:rPr lang="en-US" sz="3121">
                  <a:solidFill>
                    <a:srgbClr val="57FFDC"/>
                  </a:solidFill>
                  <a:latin typeface="HK Grotesk Bold Bold"/>
                </a:rPr>
                <a:t>1)  SPEAKER 4-OHM 5W</a:t>
              </a:r>
            </a:p>
            <a:p>
              <a:pPr>
                <a:lnSpc>
                  <a:spcPts val="4057"/>
                </a:lnSpc>
              </a:pPr>
              <a:r>
                <a:rPr lang="en-US" sz="3121">
                  <a:solidFill>
                    <a:srgbClr val="57FFDC"/>
                  </a:solidFill>
                  <a:latin typeface="HK Grotesk Bold Bold"/>
                </a:rPr>
                <a:t>2)  10-ohm resistor</a:t>
              </a:r>
            </a:p>
            <a:p>
              <a:pPr>
                <a:lnSpc>
                  <a:spcPts val="4057"/>
                </a:lnSpc>
              </a:pPr>
              <a:r>
                <a:rPr lang="en-US" sz="3121">
                  <a:solidFill>
                    <a:srgbClr val="57FFDC"/>
                  </a:solidFill>
                  <a:latin typeface="HK Grotesk Bold Bold"/>
                </a:rPr>
                <a:t>3)  LM 386-n1 IC </a:t>
              </a:r>
            </a:p>
            <a:p>
              <a:pPr>
                <a:lnSpc>
                  <a:spcPts val="4057"/>
                </a:lnSpc>
              </a:pPr>
              <a:r>
                <a:rPr lang="en-US" sz="3121">
                  <a:solidFill>
                    <a:srgbClr val="57FFDC"/>
                  </a:solidFill>
                  <a:latin typeface="HK Grotesk Bold Bold"/>
                </a:rPr>
                <a:t>4)  wires</a:t>
              </a:r>
            </a:p>
            <a:p>
              <a:pPr>
                <a:lnSpc>
                  <a:spcPts val="4057"/>
                </a:lnSpc>
              </a:pPr>
              <a:r>
                <a:rPr lang="en-US" sz="3121">
                  <a:solidFill>
                    <a:srgbClr val="57FFDC"/>
                  </a:solidFill>
                  <a:latin typeface="HK Grotesk Bold Bold"/>
                </a:rPr>
                <a:t>5)  pot resistor 10 k ohm</a:t>
              </a:r>
            </a:p>
            <a:p>
              <a:pPr>
                <a:lnSpc>
                  <a:spcPts val="4057"/>
                </a:lnSpc>
              </a:pPr>
              <a:r>
                <a:rPr lang="en-US" sz="3121">
                  <a:solidFill>
                    <a:srgbClr val="57FFDC"/>
                  </a:solidFill>
                  <a:latin typeface="HK Grotesk Bold Bold"/>
                </a:rPr>
                <a:t>6)  470 uf capacitor</a:t>
              </a:r>
            </a:p>
            <a:p>
              <a:pPr>
                <a:lnSpc>
                  <a:spcPts val="4057"/>
                </a:lnSpc>
              </a:pPr>
              <a:r>
                <a:rPr lang="en-US" sz="3121">
                  <a:solidFill>
                    <a:srgbClr val="57FFDC"/>
                  </a:solidFill>
                  <a:latin typeface="HK Grotesk Bold Bold"/>
                </a:rPr>
                <a:t>7)  33 uf capacitor</a:t>
              </a:r>
            </a:p>
            <a:p>
              <a:pPr>
                <a:lnSpc>
                  <a:spcPts val="4057"/>
                </a:lnSpc>
              </a:pPr>
              <a:r>
                <a:rPr lang="en-US" sz="3121">
                  <a:solidFill>
                    <a:srgbClr val="57FFDC"/>
                  </a:solidFill>
                  <a:latin typeface="HK Grotesk Bold Bold"/>
                </a:rPr>
                <a:t>8) jack 3.5mm</a:t>
              </a:r>
            </a:p>
            <a:p>
              <a:pPr>
                <a:lnSpc>
                  <a:spcPts val="4057"/>
                </a:lnSpc>
              </a:pPr>
              <a:r>
                <a:rPr lang="en-US" sz="3121">
                  <a:solidFill>
                    <a:srgbClr val="57FFDC"/>
                  </a:solidFill>
                  <a:latin typeface="HK Grotesk Bold Bold"/>
                </a:rPr>
                <a:t>9)  capacitor 10uf</a:t>
              </a:r>
            </a:p>
            <a:p>
              <a:pPr>
                <a:lnSpc>
                  <a:spcPts val="4057"/>
                </a:lnSpc>
              </a:pPr>
              <a:r>
                <a:rPr lang="en-US" sz="3121">
                  <a:solidFill>
                    <a:srgbClr val="57FFDC"/>
                  </a:solidFill>
                  <a:latin typeface="HK Grotesk Bold Bold"/>
                </a:rPr>
                <a:t>10)  capacitor 47 nano farad</a:t>
              </a:r>
            </a:p>
            <a:p>
              <a:pPr>
                <a:lnSpc>
                  <a:spcPts val="4057"/>
                </a:lnSpc>
              </a:pPr>
              <a:r>
                <a:rPr lang="en-US" sz="3121">
                  <a:solidFill>
                    <a:srgbClr val="57FFDC"/>
                  </a:solidFill>
                  <a:latin typeface="HK Grotesk Bold Bold"/>
                </a:rPr>
                <a:t>11)  capacitor 100 nano farad</a:t>
              </a:r>
            </a:p>
            <a:p>
              <a:pPr>
                <a:lnSpc>
                  <a:spcPts val="4057"/>
                </a:lnSpc>
              </a:pPr>
              <a:r>
                <a:rPr lang="en-US" sz="3121">
                  <a:solidFill>
                    <a:srgbClr val="57FFDC"/>
                  </a:solidFill>
                  <a:latin typeface="HK Grotesk Bold Bold"/>
                </a:rPr>
                <a:t>12)  DC source 5v</a:t>
              </a:r>
            </a:p>
            <a:p>
              <a:pPr>
                <a:lnSpc>
                  <a:spcPts val="4057"/>
                </a:lnSpc>
              </a:pPr>
              <a:endParaRPr lang="en-US" sz="3121">
                <a:solidFill>
                  <a:srgbClr val="57FFDC"/>
                </a:solidFill>
                <a:latin typeface="HK Grotesk Bold Bold"/>
              </a:endParaRPr>
            </a:p>
            <a:p>
              <a:pPr>
                <a:lnSpc>
                  <a:spcPts val="4057"/>
                </a:lnSpc>
              </a:pPr>
              <a:endParaRPr lang="en-US" sz="3121">
                <a:solidFill>
                  <a:srgbClr val="57FFDC"/>
                </a:solidFill>
                <a:latin typeface="HK Grotesk Bold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933831"/>
              <a:ext cx="10749024" cy="659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7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547991"/>
              <a:ext cx="10749024" cy="659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7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2703897"/>
              <a:ext cx="10749024" cy="659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651868" y="7282613"/>
            <a:ext cx="616957" cy="2074442"/>
            <a:chOff x="0" y="0"/>
            <a:chExt cx="822610" cy="2765923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627308">
            <a:off x="-6906184" y="-1872346"/>
            <a:ext cx="17016201" cy="61801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627308">
            <a:off x="5445209" y="7487829"/>
            <a:ext cx="17016201" cy="618015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84960" y="7183858"/>
            <a:ext cx="616957" cy="2074442"/>
            <a:chOff x="0" y="0"/>
            <a:chExt cx="822610" cy="2765923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03</a:t>
              </a:r>
            </a:p>
          </p:txBody>
        </p:sp>
      </p:grp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789569" y="2718162"/>
            <a:ext cx="12708863" cy="698987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35123" y="1574183"/>
            <a:ext cx="13617754" cy="1143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"/>
              </a:rPr>
              <a:t>Video for circuit when it work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914912">
            <a:off x="-1534103" y="1801518"/>
            <a:ext cx="21356206" cy="687446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330652" y="7061766"/>
            <a:ext cx="1928648" cy="2074442"/>
            <a:chOff x="0" y="0"/>
            <a:chExt cx="2571531" cy="2765923"/>
          </a:xfrm>
        </p:grpSpPr>
        <p:sp>
          <p:nvSpPr>
            <p:cNvPr id="4" name="AutoShape 4"/>
            <p:cNvSpPr/>
            <p:nvPr/>
          </p:nvSpPr>
          <p:spPr>
            <a:xfrm>
              <a:off x="2508031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2571531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04</a:t>
              </a:r>
            </a:p>
          </p:txBody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657" r="657"/>
          <a:stretch>
            <a:fillRect/>
          </a:stretch>
        </p:blipFill>
        <p:spPr>
          <a:xfrm>
            <a:off x="2275488" y="1958648"/>
            <a:ext cx="13218578" cy="753458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07320" y="1189590"/>
            <a:ext cx="8484691" cy="54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HK Grotesk Bold Bold"/>
              </a:rPr>
              <a:t>VIDEO FOR CIRCUIT WHEN IT WORK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31817" flipH="1">
            <a:off x="-2041502" y="5206915"/>
            <a:ext cx="21853999" cy="739075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84960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05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290" b="290"/>
          <a:stretch>
            <a:fillRect/>
          </a:stretch>
        </p:blipFill>
        <p:spPr>
          <a:xfrm>
            <a:off x="2574940" y="1836116"/>
            <a:ext cx="11351125" cy="782110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84960" y="502005"/>
            <a:ext cx="13318173" cy="2207365"/>
            <a:chOff x="0" y="0"/>
            <a:chExt cx="17757564" cy="2943153"/>
          </a:xfrm>
        </p:grpSpPr>
        <p:sp>
          <p:nvSpPr>
            <p:cNvPr id="8" name="TextBox 8"/>
            <p:cNvSpPr txBox="1"/>
            <p:nvPr/>
          </p:nvSpPr>
          <p:spPr>
            <a:xfrm>
              <a:off x="0" y="66675"/>
              <a:ext cx="17757564" cy="1547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80"/>
                </a:lnSpc>
              </a:pPr>
              <a:r>
                <a:rPr lang="en-US" sz="8000" spc="-240">
                  <a:solidFill>
                    <a:srgbClr val="FFFFFF"/>
                  </a:solidFill>
                  <a:latin typeface="HK Grotesk Bold"/>
                </a:rPr>
                <a:t>Circuit of the Audio Aplifier: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98700"/>
              <a:ext cx="16799880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74217" y="215645"/>
            <a:ext cx="19036434" cy="643788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84960" y="7183858"/>
            <a:ext cx="47625" cy="1325731"/>
          </a:xfrm>
          <a:prstGeom prst="rect">
            <a:avLst/>
          </a:prstGeom>
          <a:solidFill>
            <a:srgbClr val="57FFDC"/>
          </a:solidFill>
        </p:spPr>
      </p:sp>
      <p:sp>
        <p:nvSpPr>
          <p:cNvPr id="5" name="TextBox 5"/>
          <p:cNvSpPr txBox="1"/>
          <p:nvPr/>
        </p:nvSpPr>
        <p:spPr>
          <a:xfrm>
            <a:off x="750485" y="385558"/>
            <a:ext cx="12164270" cy="226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79"/>
              </a:lnSpc>
            </a:pPr>
            <a:r>
              <a:rPr lang="en-US" sz="7999" spc="-239">
                <a:solidFill>
                  <a:srgbClr val="FFFFFF"/>
                </a:solidFill>
                <a:latin typeface="HK Grotesk Bold"/>
              </a:rPr>
              <a:t>Circuit of the Audio Aplifier:</a:t>
            </a:r>
          </a:p>
          <a:p>
            <a:pPr algn="r">
              <a:lnSpc>
                <a:spcPts val="8880"/>
              </a:lnSpc>
            </a:pPr>
            <a:endParaRPr lang="en-US" sz="7999" spc="-239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84960" y="8921341"/>
            <a:ext cx="616957" cy="3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947D0-8A8B-1BE8-B7ED-97685B32D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672" y="1577617"/>
            <a:ext cx="12887327" cy="72491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74217" y="318883"/>
            <a:ext cx="19036434" cy="643788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84960" y="7183858"/>
            <a:ext cx="47625" cy="1325731"/>
          </a:xfrm>
          <a:prstGeom prst="rect">
            <a:avLst/>
          </a:prstGeom>
          <a:solidFill>
            <a:srgbClr val="57FFDC"/>
          </a:solidFill>
        </p:spPr>
      </p:sp>
      <p:sp>
        <p:nvSpPr>
          <p:cNvPr id="4" name="TextBox 4"/>
          <p:cNvSpPr txBox="1"/>
          <p:nvPr/>
        </p:nvSpPr>
        <p:spPr>
          <a:xfrm>
            <a:off x="984960" y="8921341"/>
            <a:ext cx="616957" cy="3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07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4163"/>
          <a:stretch>
            <a:fillRect/>
          </a:stretch>
        </p:blipFill>
        <p:spPr>
          <a:xfrm>
            <a:off x="1988316" y="608349"/>
            <a:ext cx="14001681" cy="829394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664546" y="9080296"/>
            <a:ext cx="12628088" cy="1705303"/>
            <a:chOff x="0" y="0"/>
            <a:chExt cx="16837450" cy="2273738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16837450" cy="991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68"/>
                </a:lnSpc>
              </a:pPr>
              <a:r>
                <a:rPr lang="en-US" sz="4668">
                  <a:solidFill>
                    <a:srgbClr val="57FFDC"/>
                  </a:solidFill>
                  <a:latin typeface="HK Grotesk Bold Bold"/>
                </a:rPr>
                <a:t>  IC LM386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50743"/>
              <a:ext cx="16837450" cy="922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6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31817" flipH="1">
            <a:off x="-2041502" y="5206915"/>
            <a:ext cx="21853999" cy="739075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84960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08</a:t>
              </a:r>
            </a:p>
          </p:txBody>
        </p:sp>
      </p:grpSp>
      <p:pic>
        <p:nvPicPr>
          <p:cNvPr id="1026" name="Picture 2" descr="LM386 Audio Amplifier - ProtoSupplies">
            <a:extLst>
              <a:ext uri="{FF2B5EF4-FFF2-40B4-BE49-F238E27FC236}">
                <a16:creationId xmlns:a16="http://schemas.microsoft.com/office/drawing/2014/main" id="{0E1ED4CB-0EFE-D501-9C2F-1DE152BF1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650082"/>
            <a:ext cx="11982449" cy="898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4960" y="7183858"/>
            <a:ext cx="47625" cy="1325731"/>
          </a:xfrm>
          <a:prstGeom prst="rect">
            <a:avLst/>
          </a:prstGeom>
          <a:solidFill>
            <a:srgbClr val="57FFD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92178">
            <a:off x="-3184334" y="-1644671"/>
            <a:ext cx="11135343" cy="339138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84960" y="8921341"/>
            <a:ext cx="616957" cy="3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24834" y="1798582"/>
            <a:ext cx="7292698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  <a:spcBef>
                <a:spcPct val="0"/>
              </a:spcBef>
            </a:pPr>
            <a:r>
              <a:rPr lang="en-US" sz="4969">
                <a:solidFill>
                  <a:srgbClr val="FFFFFF"/>
                </a:solidFill>
                <a:latin typeface="HK Grotesk Bold Bold"/>
              </a:rPr>
              <a:t>EXPLAIN THE CIRCUIT: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2204" y="3268191"/>
            <a:ext cx="16395971" cy="978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265" lvl="1" indent="-376632" algn="ctr">
              <a:lnSpc>
                <a:spcPts val="3872"/>
              </a:lnSpc>
              <a:spcBef>
                <a:spcPct val="0"/>
              </a:spcBef>
              <a:buFont typeface="Arial"/>
              <a:buChar char="•"/>
            </a:pPr>
            <a:r>
              <a:rPr lang="en-US" sz="3488">
                <a:solidFill>
                  <a:srgbClr val="FFFFFF"/>
                </a:solidFill>
                <a:latin typeface="HK Grotesk Bold Bold"/>
              </a:rPr>
              <a:t>WHEN WE CONNECT AN AUDIO JACK AND PLAYING AUDIO, WE SEE THE AUDIO IS INCREASED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2204" y="4726258"/>
            <a:ext cx="13124003" cy="494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265" lvl="1" indent="-376632" algn="ctr">
              <a:lnSpc>
                <a:spcPts val="3872"/>
              </a:lnSpc>
              <a:spcBef>
                <a:spcPct val="0"/>
              </a:spcBef>
              <a:buFont typeface="Arial"/>
              <a:buChar char="•"/>
            </a:pPr>
            <a:r>
              <a:rPr lang="en-US" sz="3488">
                <a:solidFill>
                  <a:srgbClr val="FFFFFF"/>
                </a:solidFill>
                <a:latin typeface="HK Grotesk Bold Bold"/>
              </a:rPr>
              <a:t>WE CAN CONTROL THE AUDIO LEVEL USING POT RESISTOR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5481" y="6129014"/>
            <a:ext cx="16864389" cy="46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3171">
                <a:solidFill>
                  <a:srgbClr val="FFFFFF"/>
                </a:solidFill>
                <a:latin typeface="HK Grotesk Bold Bold"/>
              </a:rPr>
              <a:t>-     WHEN WE CONNECT THE OSCILLOSCOPE , WE SEE THE OUTPUT WAVE IS INCREASED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374</Words>
  <Application>Microsoft Office PowerPoint</Application>
  <PresentationFormat>Custom</PresentationFormat>
  <Paragraphs>58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HK Grotesk Light</vt:lpstr>
      <vt:lpstr>HK Grotesk Bold</vt:lpstr>
      <vt:lpstr>Arial</vt:lpstr>
      <vt:lpstr>Calibri</vt:lpstr>
      <vt:lpstr>HK Grotesk 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Technology Portfolio Presentation</dc:title>
  <dc:creator>cdc</dc:creator>
  <cp:lastModifiedBy>Ahmed Zakaria</cp:lastModifiedBy>
  <cp:revision>4</cp:revision>
  <dcterms:created xsi:type="dcterms:W3CDTF">2006-08-16T00:00:00Z</dcterms:created>
  <dcterms:modified xsi:type="dcterms:W3CDTF">2023-05-05T20:56:48Z</dcterms:modified>
  <dc:identifier>DAFhyaBx-Mo</dc:identifier>
</cp:coreProperties>
</file>